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2"/>
  </p:notesMasterIdLst>
  <p:handoutMasterIdLst>
    <p:handoutMasterId r:id="rId23"/>
  </p:handoutMasterIdLst>
  <p:sldIdLst>
    <p:sldId id="256" r:id="rId2"/>
    <p:sldId id="312" r:id="rId3"/>
    <p:sldId id="313" r:id="rId4"/>
    <p:sldId id="315" r:id="rId5"/>
    <p:sldId id="316" r:id="rId6"/>
    <p:sldId id="317" r:id="rId7"/>
    <p:sldId id="298" r:id="rId8"/>
    <p:sldId id="301" r:id="rId9"/>
    <p:sldId id="302" r:id="rId10"/>
    <p:sldId id="309" r:id="rId11"/>
    <p:sldId id="305" r:id="rId12"/>
    <p:sldId id="306" r:id="rId13"/>
    <p:sldId id="307" r:id="rId14"/>
    <p:sldId id="308" r:id="rId15"/>
    <p:sldId id="310" r:id="rId16"/>
    <p:sldId id="303" r:id="rId17"/>
    <p:sldId id="299" r:id="rId18"/>
    <p:sldId id="304" r:id="rId19"/>
    <p:sldId id="311" r:id="rId20"/>
    <p:sldId id="320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  <a:srgbClr val="ECDD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22574" autoAdjust="0"/>
    <p:restoredTop sz="86355" autoAdjust="0"/>
  </p:normalViewPr>
  <p:slideViewPr>
    <p:cSldViewPr snapToGrid="0" snapToObjects="1">
      <p:cViewPr varScale="1">
        <p:scale>
          <a:sx n="44" d="100"/>
          <a:sy n="44" d="100"/>
        </p:scale>
        <p:origin x="-112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59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7408"/>
    </p:cViewPr>
  </p:sorterViewPr>
  <p:notesViewPr>
    <p:cSldViewPr snapToGrid="0" snapToObjects="1">
      <p:cViewPr varScale="1">
        <p:scale>
          <a:sx n="54" d="100"/>
          <a:sy n="54" d="100"/>
        </p:scale>
        <p:origin x="2010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handoutMaster" Target="handoutMasters/handout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BAAFB9-BFF9-45FC-A4A4-230890DC41C9}" type="datetimeFigureOut">
              <a:rPr lang="en-US" smtClean="0"/>
              <a:t>2/27/16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D26F3E-1B61-4C34-8317-245FC07FBE5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41022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A1ED8D-B42F-4DF5-BA7C-AC95EA29F259}" type="datetimeFigureOut">
              <a:rPr lang="en-US" smtClean="0"/>
              <a:t>2/27/16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E3CB15-B067-446E-BEAD-C7EB6148867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8501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3CB15-B067-446E-BEAD-C7EB6148867B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11607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3CB15-B067-446E-BEAD-C7EB6148867B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3838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47F4A-695B-EE4D-B765-FBDBF0342BA3}" type="datetimeFigureOut">
              <a:rPr lang="en-US" smtClean="0"/>
              <a:t>2/27/16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CEF09-4C57-4545-92C8-AD90E6A136B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47F4A-695B-EE4D-B765-FBDBF0342BA3}" type="datetimeFigureOut">
              <a:rPr lang="en-US" smtClean="0"/>
              <a:t>2/27/16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CEF09-4C57-4545-92C8-AD90E6A136B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47F4A-695B-EE4D-B765-FBDBF0342BA3}" type="datetimeFigureOut">
              <a:rPr lang="en-US" smtClean="0"/>
              <a:t>2/27/16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CEF09-4C57-4545-92C8-AD90E6A136B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47F4A-695B-EE4D-B765-FBDBF0342BA3}" type="datetimeFigureOut">
              <a:rPr lang="en-US" smtClean="0"/>
              <a:t>2/27/16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CEF09-4C57-4545-92C8-AD90E6A136B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47F4A-695B-EE4D-B765-FBDBF0342BA3}" type="datetimeFigureOut">
              <a:rPr lang="en-US" smtClean="0"/>
              <a:t>2/27/16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CEF09-4C57-4545-92C8-AD90E6A136B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47F4A-695B-EE4D-B765-FBDBF0342BA3}" type="datetimeFigureOut">
              <a:rPr lang="en-US" smtClean="0"/>
              <a:t>2/27/16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CEF09-4C57-4545-92C8-AD90E6A136B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47F4A-695B-EE4D-B765-FBDBF0342BA3}" type="datetimeFigureOut">
              <a:rPr lang="en-US" smtClean="0"/>
              <a:t>2/27/16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CEF09-4C57-4545-92C8-AD90E6A136B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47F4A-695B-EE4D-B765-FBDBF0342BA3}" type="datetimeFigureOut">
              <a:rPr lang="en-US" smtClean="0"/>
              <a:t>2/27/16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CEF09-4C57-4545-92C8-AD90E6A136B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47F4A-695B-EE4D-B765-FBDBF0342BA3}" type="datetimeFigureOut">
              <a:rPr lang="en-US" smtClean="0"/>
              <a:t>2/27/16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CEF09-4C57-4545-92C8-AD90E6A136B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47F4A-695B-EE4D-B765-FBDBF0342BA3}" type="datetimeFigureOut">
              <a:rPr lang="en-US" smtClean="0"/>
              <a:t>2/27/16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CEF09-4C57-4545-92C8-AD90E6A136B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47F4A-695B-EE4D-B765-FBDBF0342BA3}" type="datetimeFigureOut">
              <a:rPr lang="en-US" smtClean="0"/>
              <a:t>2/27/16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94CEF09-4C57-4545-92C8-AD90E6A136B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294CEF09-4C57-4545-92C8-AD90E6A136B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FF147F4A-695B-EE4D-B765-FBDBF0342BA3}" type="datetimeFigureOut">
              <a:rPr lang="en-US" smtClean="0"/>
              <a:t>2/27/16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Relationship Id="rId3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8.png"/><Relationship Id="rId5" Type="http://schemas.openxmlformats.org/officeDocument/2006/relationships/image" Target="../media/image17.png"/><Relationship Id="rId6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jpe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7" Type="http://schemas.openxmlformats.org/officeDocument/2006/relationships/image" Target="../media/image11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9404" y="1195132"/>
            <a:ext cx="8080196" cy="2838436"/>
          </a:xfrm>
        </p:spPr>
        <p:txBody>
          <a:bodyPr/>
          <a:lstStyle/>
          <a:p>
            <a:pPr algn="ctr"/>
            <a:r>
              <a:rPr lang="en-US" sz="6000" b="1" dirty="0" smtClean="0">
                <a:latin typeface="Baskerville Old Face"/>
                <a:cs typeface="Baskerville Old Face"/>
              </a:rPr>
              <a:t/>
            </a:r>
            <a:br>
              <a:rPr lang="en-US" sz="6000" b="1" dirty="0" smtClean="0">
                <a:latin typeface="Baskerville Old Face"/>
                <a:cs typeface="Baskerville Old Face"/>
              </a:rPr>
            </a:br>
            <a:r>
              <a:rPr lang="en-US" sz="6000" b="1" dirty="0">
                <a:latin typeface="Baskerville Old Face"/>
                <a:cs typeface="Baskerville Old Face"/>
              </a:rPr>
              <a:t/>
            </a:r>
            <a:br>
              <a:rPr lang="en-US" sz="6000" b="1" dirty="0">
                <a:latin typeface="Baskerville Old Face"/>
                <a:cs typeface="Baskerville Old Face"/>
              </a:rPr>
            </a:br>
            <a:r>
              <a:rPr lang="en-US" sz="6000" b="1" dirty="0" smtClean="0">
                <a:solidFill>
                  <a:schemeClr val="tx1"/>
                </a:solidFill>
                <a:latin typeface="Algerian" panose="04020705040A02060702" pitchFamily="82" charset="0"/>
                <a:cs typeface="Baskerville Old Face"/>
              </a:rPr>
              <a:t>Fascinating world of </a:t>
            </a:r>
            <a:br>
              <a:rPr lang="en-US" sz="6000" b="1" dirty="0" smtClean="0">
                <a:solidFill>
                  <a:schemeClr val="tx1"/>
                </a:solidFill>
                <a:latin typeface="Algerian" panose="04020705040A02060702" pitchFamily="82" charset="0"/>
                <a:cs typeface="Baskerville Old Face"/>
              </a:rPr>
            </a:br>
            <a:r>
              <a:rPr lang="en-US" sz="6000" b="1" dirty="0" smtClean="0">
                <a:solidFill>
                  <a:schemeClr val="tx1"/>
                </a:solidFill>
                <a:latin typeface="Algerian" panose="04020705040A02060702" pitchFamily="82" charset="0"/>
                <a:cs typeface="Baskerville Old Face"/>
              </a:rPr>
              <a:t>Fractions</a:t>
            </a:r>
            <a:endParaRPr lang="en-US" sz="6000" b="1" dirty="0">
              <a:solidFill>
                <a:schemeClr val="tx1"/>
              </a:solidFill>
              <a:latin typeface="Algerian" panose="04020705040A02060702" pitchFamily="82" charset="0"/>
              <a:cs typeface="Baskerville Old Face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 algn="ctr"/>
            <a:r>
              <a:rPr lang="en-US" sz="4400" b="1" dirty="0" smtClean="0">
                <a:solidFill>
                  <a:schemeClr val="tx1"/>
                </a:solidFill>
                <a:latin typeface="Baskerville Old Face"/>
                <a:cs typeface="Baskerville Old Face"/>
              </a:rPr>
              <a:t>By</a:t>
            </a:r>
          </a:p>
          <a:p>
            <a:pPr algn="ctr"/>
            <a:r>
              <a:rPr lang="en-US" sz="4400" b="1" dirty="0" smtClean="0">
                <a:solidFill>
                  <a:schemeClr val="tx1"/>
                </a:solidFill>
                <a:latin typeface="Baskerville Old Face"/>
                <a:cs typeface="Baskerville Old Face"/>
              </a:rPr>
              <a:t>Deepika Srivastava</a:t>
            </a:r>
            <a:endParaRPr lang="en-US" sz="4400" b="1" dirty="0">
              <a:solidFill>
                <a:schemeClr val="tx1"/>
              </a:solidFill>
              <a:latin typeface="Baskerville Old Face"/>
              <a:cs typeface="Baskerville Old Face"/>
            </a:endParaRPr>
          </a:p>
        </p:txBody>
      </p:sp>
    </p:spTree>
    <p:extLst>
      <p:ext uri="{BB962C8B-B14F-4D97-AF65-F5344CB8AC3E}">
        <p14:creationId xmlns:p14="http://schemas.microsoft.com/office/powerpoint/2010/main" val="32406777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0"/>
            <a:ext cx="8454189" cy="1122947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Activity #1</a:t>
            </a:r>
            <a:endParaRPr lang="en-US" b="1" dirty="0">
              <a:solidFill>
                <a:schemeClr val="tx1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22947"/>
            <a:ext cx="8454188" cy="5614737"/>
          </a:xfrm>
        </p:spPr>
        <p:txBody>
          <a:bodyPr/>
          <a:lstStyle/>
          <a:p>
            <a:pPr marL="114300" indent="0">
              <a:buNone/>
            </a:pPr>
            <a:r>
              <a:rPr lang="en-US" sz="4400" b="1" dirty="0" smtClean="0">
                <a:latin typeface="Baskerville Old Face" panose="02020602080505020303" pitchFamily="18" charset="0"/>
              </a:rPr>
              <a:t>Standards of Mathematical Practices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3600" b="1" dirty="0" smtClean="0">
                <a:latin typeface="Baskerville Old Face" panose="02020602080505020303" pitchFamily="18" charset="0"/>
              </a:rPr>
              <a:t>Construct Viable arguments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3600" b="1" dirty="0" smtClean="0">
                <a:latin typeface="Baskerville Old Face" panose="02020602080505020303" pitchFamily="18" charset="0"/>
              </a:rPr>
              <a:t>Model with mathematics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3600" b="1" dirty="0" smtClean="0">
                <a:latin typeface="Baskerville Old Face" panose="02020602080505020303" pitchFamily="18" charset="0"/>
              </a:rPr>
              <a:t>Look for and make use of structure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05301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0"/>
            <a:ext cx="8454189" cy="2128345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/>
            </a:r>
            <a:br>
              <a:rPr lang="en-US" b="1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</a:br>
            <a:r>
              <a:rPr lang="en-US" b="1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Activity # 2</a:t>
            </a:r>
            <a:br>
              <a:rPr lang="en-US" b="1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</a:br>
            <a:r>
              <a:rPr lang="en-US" b="1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( Concept of Part/Whole)</a:t>
            </a:r>
            <a:br>
              <a:rPr lang="en-US" b="1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</a:br>
            <a:endParaRPr lang="en-US" b="1" dirty="0">
              <a:solidFill>
                <a:schemeClr val="tx1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124" y="2128345"/>
            <a:ext cx="8328064" cy="4609339"/>
          </a:xfrm>
        </p:spPr>
        <p:txBody>
          <a:bodyPr/>
          <a:lstStyle/>
          <a:p>
            <a:pPr marL="114300" indent="0">
              <a:buNone/>
            </a:pPr>
            <a:r>
              <a:rPr lang="en-US" sz="4000" b="1" dirty="0" smtClean="0">
                <a:latin typeface="Baskerville Old Face" panose="02020602080505020303" pitchFamily="18" charset="0"/>
              </a:rPr>
              <a:t>Paper folding: Take 3 sheets of square paper, blue, green and yellow. Fold each corner of each sheet of  paper so that it is at the center of the square.</a:t>
            </a:r>
          </a:p>
          <a:p>
            <a:endParaRPr lang="en-US" dirty="0"/>
          </a:p>
        </p:txBody>
      </p:sp>
      <p:pic>
        <p:nvPicPr>
          <p:cNvPr id="4100" name="Picture 4" descr="http://allcompanies.website/wp-content/uploads/2016/01/96974414545a8a79c005f2e86beca34a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55" t="14644" r="14492" b="12633"/>
          <a:stretch/>
        </p:blipFill>
        <p:spPr bwMode="auto">
          <a:xfrm>
            <a:off x="5990897" y="4761062"/>
            <a:ext cx="2049515" cy="1797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Titel afbeelding Fold a Paper Box Step 1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12" t="16160" r="19290" b="16141"/>
          <a:stretch/>
        </p:blipFill>
        <p:spPr bwMode="auto">
          <a:xfrm>
            <a:off x="564882" y="4750918"/>
            <a:ext cx="1831478" cy="1807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01856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0"/>
            <a:ext cx="8454189" cy="1122947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Activity #2</a:t>
            </a:r>
            <a:endParaRPr lang="en-US" b="1" dirty="0">
              <a:solidFill>
                <a:schemeClr val="tx1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22947"/>
            <a:ext cx="8454188" cy="5614737"/>
          </a:xfrm>
        </p:spPr>
        <p:txBody>
          <a:bodyPr/>
          <a:lstStyle/>
          <a:p>
            <a:endParaRPr lang="en-US" sz="5400" dirty="0" smtClean="0">
              <a:latin typeface="Baskerville Old Face" panose="02020602080505020303" pitchFamily="18" charset="0"/>
            </a:endParaRP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73421" y="1434662"/>
            <a:ext cx="7914289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" indent="0">
              <a:buNone/>
            </a:pPr>
            <a:r>
              <a:rPr lang="en-US" sz="4000" b="1" dirty="0" smtClean="0">
                <a:latin typeface="Baskerville Old Face" panose="02020602080505020303" pitchFamily="18" charset="0"/>
              </a:rPr>
              <a:t>Set the blue one aside and  fold  the yellow and green paper again. Fold the corners </a:t>
            </a:r>
            <a:r>
              <a:rPr lang="en-US" sz="4000" b="1" dirty="0">
                <a:latin typeface="Baskerville Old Face" panose="02020602080505020303" pitchFamily="18" charset="0"/>
              </a:rPr>
              <a:t>so that it is at the center of the square.</a:t>
            </a:r>
          </a:p>
        </p:txBody>
      </p:sp>
    </p:spTree>
    <p:extLst>
      <p:ext uri="{BB962C8B-B14F-4D97-AF65-F5344CB8AC3E}">
        <p14:creationId xmlns:p14="http://schemas.microsoft.com/office/powerpoint/2010/main" val="14577561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0"/>
            <a:ext cx="8454189" cy="1122947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Activity #2</a:t>
            </a:r>
            <a:endParaRPr lang="en-US" b="1" dirty="0">
              <a:solidFill>
                <a:schemeClr val="tx1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22947"/>
            <a:ext cx="8454188" cy="5614737"/>
          </a:xfrm>
        </p:spPr>
        <p:txBody>
          <a:bodyPr/>
          <a:lstStyle/>
          <a:p>
            <a:endParaRPr lang="en-US" sz="5400" dirty="0" smtClean="0">
              <a:latin typeface="Baskerville Old Face" panose="02020602080505020303" pitchFamily="18" charset="0"/>
            </a:endParaRP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" y="1122947"/>
            <a:ext cx="845418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" indent="0">
              <a:buNone/>
            </a:pPr>
            <a:r>
              <a:rPr lang="en-US" sz="4000" b="1" dirty="0">
                <a:latin typeface="Baskerville Old Face" panose="02020602080505020303" pitchFamily="18" charset="0"/>
              </a:rPr>
              <a:t>Set </a:t>
            </a:r>
            <a:r>
              <a:rPr lang="en-US" sz="4000" b="1" dirty="0" smtClean="0">
                <a:latin typeface="Baskerville Old Face" panose="02020602080505020303" pitchFamily="18" charset="0"/>
              </a:rPr>
              <a:t>the yellow square aside, and fold the green paper . Fold  </a:t>
            </a:r>
            <a:r>
              <a:rPr lang="en-US" sz="4000" b="1" dirty="0">
                <a:latin typeface="Baskerville Old Face" panose="02020602080505020303" pitchFamily="18" charset="0"/>
              </a:rPr>
              <a:t>each corner of the </a:t>
            </a:r>
            <a:r>
              <a:rPr lang="en-US" sz="4000" b="1" dirty="0" smtClean="0">
                <a:latin typeface="Baskerville Old Face" panose="02020602080505020303" pitchFamily="18" charset="0"/>
              </a:rPr>
              <a:t>green  paper </a:t>
            </a:r>
            <a:r>
              <a:rPr lang="en-US" sz="4000" b="1" dirty="0">
                <a:latin typeface="Baskerville Old Face" panose="02020602080505020303" pitchFamily="18" charset="0"/>
              </a:rPr>
              <a:t>so that it is at the center of the square.</a:t>
            </a:r>
          </a:p>
        </p:txBody>
      </p:sp>
    </p:spTree>
    <p:extLst>
      <p:ext uri="{BB962C8B-B14F-4D97-AF65-F5344CB8AC3E}">
        <p14:creationId xmlns:p14="http://schemas.microsoft.com/office/powerpoint/2010/main" val="10288223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0"/>
            <a:ext cx="8454189" cy="1122947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Activity #2</a:t>
            </a:r>
            <a:endParaRPr lang="en-US" b="1" dirty="0">
              <a:solidFill>
                <a:schemeClr val="tx1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22947"/>
            <a:ext cx="8454188" cy="5614737"/>
          </a:xfrm>
        </p:spPr>
        <p:txBody>
          <a:bodyPr/>
          <a:lstStyle/>
          <a:p>
            <a:pPr marL="114300" indent="0">
              <a:buNone/>
            </a:pPr>
            <a:r>
              <a:rPr lang="en-US" sz="4000" b="1" dirty="0" smtClean="0">
                <a:latin typeface="Baskerville Old Face" panose="02020602080505020303" pitchFamily="18" charset="0"/>
              </a:rPr>
              <a:t>Now trace the folds in each of the paper and assuming the area of the square  paper was 1 </a:t>
            </a:r>
            <a:r>
              <a:rPr lang="en-US" sz="4000" b="1" dirty="0" err="1" smtClean="0">
                <a:latin typeface="Baskerville Old Face" panose="02020602080505020303" pitchFamily="18" charset="0"/>
              </a:rPr>
              <a:t>sq</a:t>
            </a:r>
            <a:r>
              <a:rPr lang="en-US" sz="4000" b="1" dirty="0" err="1">
                <a:latin typeface="Baskerville Old Face" panose="02020602080505020303" pitchFamily="18" charset="0"/>
              </a:rPr>
              <a:t>.</a:t>
            </a:r>
            <a:r>
              <a:rPr lang="en-US" sz="4000" b="1" dirty="0" err="1" smtClean="0">
                <a:latin typeface="Baskerville Old Face" panose="02020602080505020303" pitchFamily="18" charset="0"/>
              </a:rPr>
              <a:t>unit</a:t>
            </a:r>
            <a:r>
              <a:rPr lang="en-US" sz="4000" b="1" dirty="0" smtClean="0">
                <a:latin typeface="Baskerville Old Face" panose="02020602080505020303" pitchFamily="18" charset="0"/>
              </a:rPr>
              <a:t>, write down the area of the square and triangles in fractions.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79335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0"/>
            <a:ext cx="8454189" cy="1122947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Activity #2</a:t>
            </a:r>
            <a:endParaRPr lang="en-US" b="1" dirty="0">
              <a:solidFill>
                <a:schemeClr val="tx1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22947"/>
            <a:ext cx="8454188" cy="5614737"/>
          </a:xfrm>
        </p:spPr>
        <p:txBody>
          <a:bodyPr/>
          <a:lstStyle/>
          <a:p>
            <a:endParaRPr lang="en-US" sz="5400" dirty="0" smtClean="0">
              <a:latin typeface="Baskerville Old Face" panose="02020602080505020303" pitchFamily="18" charset="0"/>
            </a:endParaRP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1122948"/>
            <a:ext cx="8308428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" indent="0">
              <a:buNone/>
            </a:pPr>
            <a:r>
              <a:rPr lang="en-US" sz="4400" b="1" dirty="0">
                <a:latin typeface="Baskerville Old Face" panose="02020602080505020303" pitchFamily="18" charset="0"/>
              </a:rPr>
              <a:t>Standards of Mathematical Practices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3600" b="1" dirty="0" smtClean="0">
                <a:latin typeface="Baskerville Old Face" panose="02020602080505020303" pitchFamily="18" charset="0"/>
              </a:rPr>
              <a:t>Make sense of problem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3600" b="1" dirty="0" smtClean="0">
                <a:latin typeface="Baskerville Old Face" panose="02020602080505020303" pitchFamily="18" charset="0"/>
              </a:rPr>
              <a:t>Model </a:t>
            </a:r>
            <a:r>
              <a:rPr lang="en-US" sz="3600" b="1" dirty="0">
                <a:latin typeface="Baskerville Old Face" panose="02020602080505020303" pitchFamily="18" charset="0"/>
              </a:rPr>
              <a:t>with mathematics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3600" b="1" dirty="0">
                <a:latin typeface="Baskerville Old Face" panose="02020602080505020303" pitchFamily="18" charset="0"/>
              </a:rPr>
              <a:t>Look for and make use of </a:t>
            </a:r>
            <a:r>
              <a:rPr lang="en-US" sz="3600" b="1" dirty="0" smtClean="0">
                <a:latin typeface="Baskerville Old Face" panose="02020602080505020303" pitchFamily="18" charset="0"/>
              </a:rPr>
              <a:t>structure</a:t>
            </a:r>
          </a:p>
          <a:p>
            <a:pPr>
              <a:buFont typeface="Wingdings" panose="05000000000000000000" pitchFamily="2" charset="2"/>
              <a:buChar char="ü"/>
            </a:pPr>
            <a:endParaRPr lang="en-US" sz="3600" b="1" dirty="0">
              <a:latin typeface="Baskerville Old Face" panose="0202060208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8917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"/>
            <a:ext cx="8403020" cy="2065283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Activity # 3</a:t>
            </a:r>
            <a:br>
              <a:rPr lang="en-US" b="1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</a:br>
            <a:r>
              <a:rPr lang="en-US" b="1" u="sng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Making Sense of Division and Multiplication</a:t>
            </a:r>
            <a:endParaRPr lang="en-US" b="1" u="sng" dirty="0">
              <a:solidFill>
                <a:schemeClr val="tx1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" y="2475186"/>
            <a:ext cx="8403021" cy="3925614"/>
          </a:xfrm>
        </p:spPr>
        <p:txBody>
          <a:bodyPr/>
          <a:lstStyle/>
          <a:p>
            <a:pPr marL="114300" indent="0">
              <a:buNone/>
            </a:pPr>
            <a:r>
              <a:rPr lang="en-US" sz="4000" b="1" dirty="0" smtClean="0">
                <a:latin typeface="Baskerville Old Face" panose="02020602080505020303" pitchFamily="18" charset="0"/>
              </a:rPr>
              <a:t>What is Half of two thirds and what does it look like?</a:t>
            </a:r>
          </a:p>
          <a:p>
            <a:pPr marL="114300" indent="0">
              <a:buNone/>
            </a:pPr>
            <a:r>
              <a:rPr lang="en-US" sz="4000" b="1" dirty="0" smtClean="0">
                <a:latin typeface="Baskerville Old Face" panose="02020602080505020303" pitchFamily="18" charset="0"/>
              </a:rPr>
              <a:t>&amp;</a:t>
            </a:r>
          </a:p>
          <a:p>
            <a:pPr marL="114300" indent="0">
              <a:buNone/>
            </a:pPr>
            <a:r>
              <a:rPr lang="en-US" sz="4000" b="1" dirty="0" smtClean="0">
                <a:latin typeface="Baskerville Old Face" panose="02020602080505020303" pitchFamily="18" charset="0"/>
              </a:rPr>
              <a:t>What is two thirds divided by one third.</a:t>
            </a:r>
            <a:endParaRPr lang="en-US" sz="4000" b="1" dirty="0">
              <a:latin typeface="Baskerville Old Face" panose="02020602080505020303" pitchFamily="18" charset="0"/>
            </a:endParaRPr>
          </a:p>
          <a:p>
            <a:pPr marL="114300" indent="0">
              <a:buNone/>
            </a:pPr>
            <a:endParaRPr lang="en-US" sz="4000" b="1" dirty="0" smtClean="0">
              <a:latin typeface="Baskerville Old Face" panose="02020602080505020303" pitchFamily="18" charset="0"/>
            </a:endParaRP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15057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0"/>
            <a:ext cx="8454189" cy="1122947"/>
          </a:xfrm>
        </p:spPr>
        <p:txBody>
          <a:bodyPr/>
          <a:lstStyle/>
          <a:p>
            <a:pPr algn="ctr"/>
            <a:r>
              <a:rPr lang="en-US" sz="4800" b="1" dirty="0" smtClean="0">
                <a:latin typeface="Baskerville Old Face" panose="02020602080505020303" pitchFamily="18" charset="0"/>
              </a:rPr>
              <a:t/>
            </a:r>
            <a:br>
              <a:rPr lang="en-US" sz="4800" b="1" dirty="0" smtClean="0">
                <a:latin typeface="Baskerville Old Face" panose="02020602080505020303" pitchFamily="18" charset="0"/>
              </a:rPr>
            </a:br>
            <a:r>
              <a:rPr lang="en-US" sz="4800" b="1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Visually</a:t>
            </a:r>
            <a:r>
              <a:rPr lang="en-US" sz="4800" b="1" dirty="0">
                <a:solidFill>
                  <a:schemeClr val="tx1"/>
                </a:solidFill>
                <a:latin typeface="Baskerville Old Face" panose="02020602080505020303" pitchFamily="18" charset="0"/>
              </a:rPr>
              <a:t/>
            </a:r>
            <a:br>
              <a:rPr lang="en-US" sz="4800" b="1" dirty="0">
                <a:solidFill>
                  <a:schemeClr val="tx1"/>
                </a:solidFill>
                <a:latin typeface="Baskerville Old Face" panose="02020602080505020303" pitchFamily="18" charset="0"/>
              </a:rPr>
            </a:br>
            <a:endParaRPr lang="en-US" b="1" dirty="0">
              <a:solidFill>
                <a:schemeClr val="tx1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22947"/>
            <a:ext cx="8454188" cy="5614737"/>
          </a:xfrm>
        </p:spPr>
        <p:txBody>
          <a:bodyPr/>
          <a:lstStyle/>
          <a:p>
            <a:endParaRPr lang="en-US" sz="5400" dirty="0" smtClean="0">
              <a:latin typeface="Baskerville Old Face" panose="02020602080505020303" pitchFamily="18" charset="0"/>
            </a:endParaRPr>
          </a:p>
          <a:p>
            <a:endParaRPr lang="en-US" dirty="0"/>
          </a:p>
          <a:p>
            <a:pPr marL="114300" indent="0">
              <a:buNone/>
            </a:pPr>
            <a:endParaRPr lang="en-US" dirty="0" smtClean="0"/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endParaRPr lang="en-US" dirty="0" smtClean="0"/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endParaRPr lang="en-US" dirty="0" smtClean="0"/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endParaRPr lang="en-US" dirty="0" smtClean="0"/>
          </a:p>
          <a:p>
            <a:pPr marL="114300" indent="0">
              <a:buNone/>
            </a:pPr>
            <a:r>
              <a:rPr lang="en-US" dirty="0" smtClean="0"/>
              <a:t>																	</a:t>
            </a:r>
            <a:endParaRPr lang="en-US" dirty="0"/>
          </a:p>
        </p:txBody>
      </p:sp>
      <p:pic>
        <p:nvPicPr>
          <p:cNvPr id="4" name="Picture 4" descr="http://ed101.bu.edu/StudentDoc/Archives/ED101fa09/mikemiro/Images/FractionsVM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77313">
            <a:off x="3042211" y="780595"/>
            <a:ext cx="1909322" cy="1754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://www.scimathmn.org/stemtc/sites/default/files/images/frameworks/math/4.1.2A/image02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536" y="4464829"/>
            <a:ext cx="2111526" cy="2186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 flipH="1">
                <a:off x="3626060" y="2397416"/>
                <a:ext cx="673691" cy="124880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Para xmlns:m="http://schemas.openxmlformats.org/officeDocument/2006/math" xmlns="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40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en-US" sz="4000" b="1" i="1"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en-US" sz="4000" b="1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3626060" y="2397416"/>
                <a:ext cx="673691" cy="1248803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6" name="Picture 4" descr="http://www.teacherresourcesgalore.com/clip_art_files/fractions/third/circle-1.gif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529" b="24906"/>
          <a:stretch/>
        </p:blipFill>
        <p:spPr bwMode="auto">
          <a:xfrm>
            <a:off x="5724119" y="5037475"/>
            <a:ext cx="870385" cy="1072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://www.teacherresourcesgalore.com/clip_art_files/fractions/third/circle-1.gif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529" b="24906"/>
          <a:stretch/>
        </p:blipFill>
        <p:spPr bwMode="auto">
          <a:xfrm rot="7269179">
            <a:off x="6444468" y="4963758"/>
            <a:ext cx="870385" cy="1072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-41432" y="4048377"/>
            <a:ext cx="330919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latin typeface="Baskerville Old Face" panose="02020602080505020303" pitchFamily="18" charset="0"/>
              </a:rPr>
              <a:t>Half of two </a:t>
            </a:r>
            <a:r>
              <a:rPr lang="en-US" sz="2800" b="1" dirty="0" smtClean="0">
                <a:latin typeface="Baskerville Old Face" panose="02020602080505020303" pitchFamily="18" charset="0"/>
              </a:rPr>
              <a:t>thirds=  </a:t>
            </a:r>
            <a:endParaRPr lang="en-US" sz="2800" dirty="0"/>
          </a:p>
        </p:txBody>
      </p:sp>
      <p:sp>
        <p:nvSpPr>
          <p:cNvPr id="9" name="Rectangle 8"/>
          <p:cNvSpPr/>
          <p:nvPr/>
        </p:nvSpPr>
        <p:spPr>
          <a:xfrm>
            <a:off x="5251891" y="3874955"/>
            <a:ext cx="302501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latin typeface="Baskerville Old Face" panose="02020602080505020303" pitchFamily="18" charset="0"/>
              </a:rPr>
              <a:t>Two </a:t>
            </a:r>
            <a:r>
              <a:rPr lang="en-US" sz="2800" b="1" dirty="0">
                <a:latin typeface="Baskerville Old Face" panose="02020602080505020303" pitchFamily="18" charset="0"/>
              </a:rPr>
              <a:t>thirds divided by one </a:t>
            </a:r>
            <a:r>
              <a:rPr lang="en-US" sz="2800" b="1" dirty="0" smtClean="0">
                <a:latin typeface="Baskerville Old Face" panose="02020602080505020303" pitchFamily="18" charset="0"/>
              </a:rPr>
              <a:t>third =2</a:t>
            </a:r>
            <a:endParaRPr lang="en-US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 flipH="1">
                <a:off x="2622336" y="3774278"/>
                <a:ext cx="519567" cy="124880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Para xmlns:m="http://schemas.openxmlformats.org/officeDocument/2006/math" xmlns="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40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sz="4000" b="1" i="1"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en-US" sz="4000" b="1" dirty="0"/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2622336" y="3774278"/>
                <a:ext cx="519567" cy="1248803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93426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0"/>
            <a:ext cx="8454189" cy="1122947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Numerically</a:t>
            </a:r>
            <a:endParaRPr lang="en-US" b="1" dirty="0">
              <a:solidFill>
                <a:schemeClr val="tx1"/>
              </a:solidFill>
              <a:latin typeface="Baskerville Old Face" panose="02020602080505020303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1122947"/>
                <a:ext cx="3878317" cy="5614737"/>
              </a:xfrm>
            </p:spPr>
            <p:txBody>
              <a:bodyPr/>
              <a:lstStyle/>
              <a:p>
                <a:pPr marL="114300" lvl="0" indent="0" algn="ctr">
                  <a:buNone/>
                </a:pPr>
                <a14:m>
                  <m:oMathPara xmlns:m="http://schemas.openxmlformats.org/officeDocument/2006/math" xmlns="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40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4000" b="1" i="1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sz="4000" b="1"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en-US" sz="4000" b="1"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en-US" sz="4000" b="1" i="1">
                          <a:latin typeface="Cambria Math" panose="02040503050406030204" pitchFamily="18" charset="0"/>
                        </a:rPr>
                        <m:t>𝒐𝒇</m:t>
                      </m:r>
                      <m:r>
                        <a:rPr lang="en-US" sz="4000" b="1"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US" sz="40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4000" b="1"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en-US" sz="4000" b="1"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en-US" sz="4000" dirty="0" smtClean="0">
                  <a:latin typeface="Baskerville Old Face" panose="02020602080505020303" pitchFamily="18" charset="0"/>
                </a:endParaRPr>
              </a:p>
              <a:p>
                <a:pPr marL="114300" lvl="0" indent="0" algn="ctr">
                  <a:buNone/>
                </a:pPr>
                <a:endParaRPr lang="en-US" sz="2000" b="1" i="1" dirty="0" smtClean="0"/>
              </a:p>
              <a:p>
                <a:pPr marL="114300" lvl="0" indent="0" algn="ctr">
                  <a:buNone/>
                </a:pPr>
                <a14:m>
                  <m:oMathPara xmlns:m="http://schemas.openxmlformats.org/officeDocument/2006/math" xmlns="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40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4000" b="1" i="1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sz="4000" b="1" i="1"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en-US" sz="4000" b="1" i="1">
                          <a:latin typeface="Cambria Math" panose="02040503050406030204" pitchFamily="18" charset="0"/>
                        </a:rPr>
                        <m:t>  × </m:t>
                      </m:r>
                      <m:f>
                        <m:fPr>
                          <m:ctrlPr>
                            <a:rPr lang="en-US" sz="40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4000" b="1" i="1"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en-US" sz="4000" b="1" i="1"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en-US" sz="4000" b="1" dirty="0" smtClean="0">
                  <a:latin typeface="Baskerville Old Face" panose="02020602080505020303" pitchFamily="18" charset="0"/>
                </a:endParaRPr>
              </a:p>
              <a:p>
                <a:pPr marL="114300" lvl="0" indent="0" algn="ctr">
                  <a:buNone/>
                </a:pPr>
                <a:r>
                  <a:rPr lang="en-US" sz="4800" b="1" dirty="0" smtClean="0">
                    <a:latin typeface="Baskerville Old Face" panose="02020602080505020303" pitchFamily="18" charset="0"/>
                  </a:rPr>
                  <a:t>=  </a:t>
                </a:r>
                <a14:m>
                  <m:oMath xmlns:m="http://schemas.openxmlformats.org/officeDocument/2006/math" xmlns="">
                    <m:f>
                      <m:fPr>
                        <m:ctrlPr>
                          <a:rPr lang="en-US" sz="48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4800" b="1" i="1"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sz="4800" b="1" i="1">
                            <a:latin typeface="Cambria Math" panose="02040503050406030204" pitchFamily="18" charset="0"/>
                          </a:rPr>
                          <m:t>𝟑</m:t>
                        </m:r>
                      </m:den>
                    </m:f>
                  </m:oMath>
                </a14:m>
                <a:endParaRPr lang="en-US" sz="4800" b="1" dirty="0">
                  <a:latin typeface="Baskerville Old Face" panose="02020602080505020303" pitchFamily="18" charset="0"/>
                </a:endParaRPr>
              </a:p>
              <a:p>
                <a:pPr algn="ctr"/>
                <a:endParaRPr lang="en-US" sz="4000" b="1" dirty="0">
                  <a:latin typeface="Baskerville Old Face" panose="02020602080505020303" pitchFamily="18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122947"/>
                <a:ext cx="3878317" cy="5614737"/>
              </a:xfr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587766" y="1135110"/>
                <a:ext cx="3704896" cy="51752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14:m>
                  <m:oMathPara xmlns:m="http://schemas.openxmlformats.org/officeDocument/2006/math" xmlns="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4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4000" b="1" i="1"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en-US" sz="4000" b="1" i="1"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  <m:r>
                        <a:rPr lang="en-US" sz="4000" b="1" i="1">
                          <a:latin typeface="Cambria Math" panose="02040503050406030204" pitchFamily="18" charset="0"/>
                        </a:rPr>
                        <m:t>  ÷</m:t>
                      </m:r>
                      <m:f>
                        <m:fPr>
                          <m:ctrlPr>
                            <a:rPr lang="en-US" sz="40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4000" b="1" i="1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sz="4000" b="1" i="1"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en-US" sz="4000" b="1" dirty="0" smtClean="0">
                  <a:latin typeface="Baskerville Old Face" panose="02020602080505020303" pitchFamily="18" charset="0"/>
                </a:endParaRPr>
              </a:p>
              <a:p>
                <a:pPr lvl="0"/>
                <a:endParaRPr lang="en-US" sz="2000" b="1" dirty="0">
                  <a:latin typeface="Baskerville Old Face" panose="02020602080505020303" pitchFamily="18" charset="0"/>
                </a:endParaRPr>
              </a:p>
              <a:p>
                <a:pPr lvl="0"/>
                <a14:m>
                  <m:oMathPara xmlns:m="http://schemas.openxmlformats.org/officeDocument/2006/math" xmlns="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40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40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en-US" sz="40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  <m:r>
                        <a:rPr lang="en-US" sz="4000" b="1" i="1">
                          <a:latin typeface="Cambria Math" panose="02040503050406030204" pitchFamily="18" charset="0"/>
                        </a:rPr>
                        <m:t>  × </m:t>
                      </m:r>
                      <m:f>
                        <m:fPr>
                          <m:ctrlPr>
                            <a:rPr lang="en-US" sz="40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40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en-US" sz="40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den>
                      </m:f>
                    </m:oMath>
                  </m:oMathPara>
                </a14:m>
                <a:endParaRPr lang="en-US" sz="4000" b="1" dirty="0" smtClean="0">
                  <a:latin typeface="Baskerville Old Face" panose="02020602080505020303" pitchFamily="18" charset="0"/>
                </a:endParaRPr>
              </a:p>
              <a:p>
                <a:pPr lvl="0"/>
                <a:r>
                  <a:rPr lang="en-US" sz="4000" b="1" dirty="0" smtClean="0">
                    <a:latin typeface="Baskerville Old Face" panose="02020602080505020303" pitchFamily="18" charset="0"/>
                  </a:rPr>
                  <a:t>			</a:t>
                </a:r>
              </a:p>
              <a:p>
                <a:pPr lvl="0"/>
                <a:r>
                  <a:rPr lang="en-US" sz="4000" b="1" dirty="0">
                    <a:latin typeface="Baskerville Old Face" panose="02020602080505020303" pitchFamily="18" charset="0"/>
                  </a:rPr>
                  <a:t>	</a:t>
                </a:r>
                <a:r>
                  <a:rPr lang="en-US" sz="4000" b="1" dirty="0" smtClean="0">
                    <a:latin typeface="Baskerville Old Face" panose="02020602080505020303" pitchFamily="18" charset="0"/>
                  </a:rPr>
                  <a:t>		= 2</a:t>
                </a:r>
              </a:p>
              <a:p>
                <a:pPr lvl="0"/>
                <a:endParaRPr lang="en-US" sz="4000" b="1" dirty="0">
                  <a:latin typeface="Baskerville Old Face" panose="02020602080505020303" pitchFamily="18" charset="0"/>
                </a:endParaRPr>
              </a:p>
              <a:p>
                <a:endParaRPr lang="en-US" sz="4000" b="1" dirty="0">
                  <a:latin typeface="Baskerville Old Face" panose="02020602080505020303" pitchFamily="18" charset="0"/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7766" y="1135110"/>
                <a:ext cx="3704896" cy="5175263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637187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0"/>
            <a:ext cx="8454189" cy="1122947"/>
          </a:xfrm>
        </p:spPr>
        <p:txBody>
          <a:bodyPr/>
          <a:lstStyle/>
          <a:p>
            <a:pPr marL="114300" algn="ctr"/>
            <a:r>
              <a:rPr lang="en-US" sz="5400" b="1" dirty="0">
                <a:solidFill>
                  <a:schemeClr val="tx1"/>
                </a:solidFill>
                <a:latin typeface="Baskerville Old Face" panose="02020602080505020303" pitchFamily="18" charset="0"/>
              </a:rPr>
              <a:t>Real life </a:t>
            </a:r>
            <a:r>
              <a:rPr lang="en-US" sz="5400" b="1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situation </a:t>
            </a:r>
            <a:endParaRPr lang="en-US" sz="5400" b="1" dirty="0">
              <a:solidFill>
                <a:schemeClr val="tx1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22947"/>
            <a:ext cx="8454188" cy="561473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US" sz="4400" u="sng" dirty="0" smtClean="0">
                <a:solidFill>
                  <a:srgbClr val="C00000"/>
                </a:solidFill>
                <a:latin typeface="Baskerville Old Face" panose="02020602080505020303" pitchFamily="18" charset="0"/>
              </a:rPr>
              <a:t>Half of two third </a:t>
            </a:r>
            <a:r>
              <a:rPr lang="en-US" sz="4400" dirty="0" smtClean="0">
                <a:latin typeface="Baskerville Old Face" panose="02020602080505020303" pitchFamily="18" charset="0"/>
              </a:rPr>
              <a:t>of a pizza is </a:t>
            </a:r>
            <a:r>
              <a:rPr lang="en-US" sz="4400" u="sng" dirty="0" smtClean="0">
                <a:solidFill>
                  <a:srgbClr val="C00000"/>
                </a:solidFill>
                <a:latin typeface="Baskerville Old Face" panose="02020602080505020303" pitchFamily="18" charset="0"/>
              </a:rPr>
              <a:t>one third </a:t>
            </a:r>
            <a:r>
              <a:rPr lang="en-US" sz="4400" dirty="0" smtClean="0">
                <a:latin typeface="Baskerville Old Face" panose="02020602080505020303" pitchFamily="18" charset="0"/>
              </a:rPr>
              <a:t>of a pizza.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4400" u="sng" dirty="0" smtClean="0">
                <a:solidFill>
                  <a:srgbClr val="C00000"/>
                </a:solidFill>
                <a:latin typeface="Baskerville Old Face" panose="02020602080505020303" pitchFamily="18" charset="0"/>
              </a:rPr>
              <a:t>Two third</a:t>
            </a:r>
            <a:r>
              <a:rPr lang="en-US" sz="4400" dirty="0" smtClean="0">
                <a:latin typeface="Baskerville Old Face" panose="02020602080505020303" pitchFamily="18" charset="0"/>
              </a:rPr>
              <a:t> of a pizza  can be divided  into </a:t>
            </a:r>
            <a:r>
              <a:rPr lang="en-US" sz="4400" dirty="0" smtClean="0">
                <a:solidFill>
                  <a:srgbClr val="C00000"/>
                </a:solidFill>
                <a:latin typeface="Baskerville Old Face" panose="02020602080505020303" pitchFamily="18" charset="0"/>
              </a:rPr>
              <a:t>two</a:t>
            </a:r>
            <a:r>
              <a:rPr lang="en-US" sz="4400" dirty="0" smtClean="0">
                <a:latin typeface="Baskerville Old Face" panose="02020602080505020303" pitchFamily="18" charset="0"/>
              </a:rPr>
              <a:t> - </a:t>
            </a:r>
            <a:r>
              <a:rPr lang="en-US" sz="4400" dirty="0" smtClean="0">
                <a:solidFill>
                  <a:srgbClr val="C00000"/>
                </a:solidFill>
                <a:latin typeface="Baskerville Old Face" panose="02020602080505020303" pitchFamily="18" charset="0"/>
              </a:rPr>
              <a:t>one third </a:t>
            </a:r>
            <a:r>
              <a:rPr lang="en-US" sz="4400" dirty="0" smtClean="0">
                <a:latin typeface="Baskerville Old Face" panose="02020602080505020303" pitchFamily="18" charset="0"/>
              </a:rPr>
              <a:t>pizza</a:t>
            </a:r>
          </a:p>
          <a:p>
            <a:pPr>
              <a:buFont typeface="Wingdings" panose="05000000000000000000" pitchFamily="2" charset="2"/>
              <a:buChar char="ü"/>
            </a:pPr>
            <a:endParaRPr lang="en-US" sz="4400" dirty="0" smtClean="0">
              <a:latin typeface="Baskerville Old Face" panose="02020602080505020303" pitchFamily="18" charset="0"/>
            </a:endParaRPr>
          </a:p>
          <a:p>
            <a:pPr marL="114300" indent="0">
              <a:buNone/>
            </a:pPr>
            <a:r>
              <a:rPr lang="en-US" sz="5400" dirty="0" smtClean="0">
                <a:latin typeface="Baskerville Old Face" panose="02020602080505020303" pitchFamily="18" charset="0"/>
              </a:rPr>
              <a:t>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64506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337"/>
            <a:ext cx="8387254" cy="1390301"/>
          </a:xfrm>
        </p:spPr>
        <p:txBody>
          <a:bodyPr/>
          <a:lstStyle/>
          <a:p>
            <a:pPr algn="ctr"/>
            <a:r>
              <a:rPr lang="en-US" sz="4800" b="1" dirty="0" smtClean="0">
                <a:solidFill>
                  <a:schemeClr val="tx1"/>
                </a:solidFill>
                <a:latin typeface="Baskerville Old Face" panose="02020602080505020303" pitchFamily="18" charset="0"/>
                <a:cs typeface="Lucida Handwriting"/>
              </a:rPr>
              <a:t>About me </a:t>
            </a:r>
            <a:endParaRPr lang="en-US" sz="4800" b="1" dirty="0">
              <a:solidFill>
                <a:schemeClr val="tx1"/>
              </a:solidFill>
              <a:latin typeface="Baskerville Old Face" panose="02020602080505020303" pitchFamily="18" charset="0"/>
              <a:cs typeface="Lucida Handwriting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/>
          <a:srcRect t="1696" b="1696"/>
          <a:stretch>
            <a:fillRect/>
          </a:stretch>
        </p:blipFill>
        <p:spPr>
          <a:xfrm>
            <a:off x="-1" y="1430339"/>
            <a:ext cx="8387255" cy="4827884"/>
          </a:xfrm>
        </p:spPr>
      </p:pic>
      <p:cxnSp>
        <p:nvCxnSpPr>
          <p:cNvPr id="7" name="Straight Arrow Connector 6"/>
          <p:cNvCxnSpPr/>
          <p:nvPr/>
        </p:nvCxnSpPr>
        <p:spPr>
          <a:xfrm>
            <a:off x="5795010" y="3950970"/>
            <a:ext cx="517315" cy="557235"/>
          </a:xfrm>
          <a:prstGeom prst="straightConnector1">
            <a:avLst/>
          </a:prstGeom>
          <a:ln w="57150" cmpd="sng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 flipV="1">
            <a:off x="4201991" y="3417329"/>
            <a:ext cx="2110334" cy="1090876"/>
          </a:xfrm>
          <a:prstGeom prst="straightConnector1">
            <a:avLst/>
          </a:prstGeom>
          <a:ln w="57150" cmpd="sng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1886227" y="3772133"/>
            <a:ext cx="597617" cy="0"/>
          </a:xfrm>
          <a:prstGeom prst="straightConnector1">
            <a:avLst/>
          </a:prstGeom>
          <a:ln w="57150" cmpd="sng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1381988" y="3728457"/>
            <a:ext cx="971127" cy="379807"/>
          </a:xfrm>
          <a:prstGeom prst="straightConnector1">
            <a:avLst/>
          </a:prstGeom>
          <a:ln w="57150" cmpd="sng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 flipV="1">
            <a:off x="1232584" y="3902851"/>
            <a:ext cx="149404" cy="205413"/>
          </a:xfrm>
          <a:prstGeom prst="straightConnector1">
            <a:avLst/>
          </a:prstGeom>
          <a:ln w="57150" cmpd="sng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1903737" y="3436328"/>
            <a:ext cx="2315764" cy="354804"/>
          </a:xfrm>
          <a:prstGeom prst="straightConnector1">
            <a:avLst/>
          </a:prstGeom>
          <a:ln w="57150" cmpd="sng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5962198" y="1764075"/>
            <a:ext cx="2771492" cy="2078619"/>
          </a:xfrm>
          <a:prstGeom prst="rect">
            <a:avLst/>
          </a:prstGeom>
        </p:spPr>
      </p:pic>
      <p:pic>
        <p:nvPicPr>
          <p:cNvPr id="14" name="Picture 13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553" t="11379" r="18279" b="14055"/>
          <a:stretch/>
        </p:blipFill>
        <p:spPr bwMode="auto">
          <a:xfrm>
            <a:off x="0" y="4855220"/>
            <a:ext cx="1886227" cy="196806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457091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62" y="0"/>
            <a:ext cx="8355724" cy="1417638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Questions???</a:t>
            </a:r>
            <a:endParaRPr lang="en-US" b="1" dirty="0">
              <a:solidFill>
                <a:schemeClr val="tx1"/>
              </a:solidFill>
              <a:latin typeface="Baskerville Old Face" panose="02020602080505020303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5831" y="2483067"/>
            <a:ext cx="2388477" cy="2388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38792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450317" cy="1417638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Baskerville Old Face" panose="02020602080505020303" pitchFamily="18" charset="0"/>
                <a:cs typeface="Lucida Handwriting"/>
              </a:rPr>
              <a:t>My current assignments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0730" y="1600200"/>
            <a:ext cx="8319588" cy="5257800"/>
          </a:xfrm>
        </p:spPr>
        <p:txBody>
          <a:bodyPr/>
          <a:lstStyle/>
          <a:p>
            <a:pPr>
              <a:buFont typeface="Wingdings" charset="2"/>
              <a:buChar char="ü"/>
            </a:pPr>
            <a:r>
              <a:rPr lang="en-US" sz="2800" b="1" dirty="0" smtClean="0">
                <a:latin typeface="Baskerville Old Face"/>
                <a:cs typeface="Baskerville Old Face"/>
              </a:rPr>
              <a:t>Professional Development Specialist- Districtwide NGSS roll out</a:t>
            </a:r>
          </a:p>
          <a:p>
            <a:pPr>
              <a:buFont typeface="Wingdings" charset="2"/>
              <a:buChar char="ü"/>
            </a:pPr>
            <a:r>
              <a:rPr lang="en-US" sz="2800" b="1" dirty="0" smtClean="0">
                <a:latin typeface="Baskerville Old Face"/>
                <a:cs typeface="Baskerville Old Face"/>
              </a:rPr>
              <a:t>Coordinator: Math Grants</a:t>
            </a:r>
          </a:p>
          <a:p>
            <a:r>
              <a:rPr lang="en-US" sz="2800" b="1" dirty="0" smtClean="0">
                <a:latin typeface="Baskerville Old Face"/>
                <a:cs typeface="Baskerville Old Face"/>
              </a:rPr>
              <a:t>Mathematics Leadership Institute (Elementary) </a:t>
            </a:r>
          </a:p>
          <a:p>
            <a:r>
              <a:rPr lang="en-US" sz="2800" b="1" dirty="0" smtClean="0">
                <a:latin typeface="Baskerville Old Face"/>
                <a:cs typeface="Baskerville Old Face"/>
              </a:rPr>
              <a:t>Moreno </a:t>
            </a:r>
            <a:r>
              <a:rPr lang="en-US" sz="2800" b="1" dirty="0">
                <a:latin typeface="Baskerville Old Face"/>
                <a:cs typeface="Baskerville Old Face"/>
              </a:rPr>
              <a:t>V</a:t>
            </a:r>
            <a:r>
              <a:rPr lang="en-US" sz="2800" b="1" dirty="0" smtClean="0">
                <a:latin typeface="Baskerville Old Face"/>
                <a:cs typeface="Baskerville Old Face"/>
              </a:rPr>
              <a:t>alley Math League (Middle)</a:t>
            </a:r>
          </a:p>
          <a:p>
            <a:r>
              <a:rPr lang="en-US" sz="2800" b="1" dirty="0" smtClean="0">
                <a:latin typeface="Baskerville Old Face"/>
                <a:cs typeface="Baskerville Old Face"/>
              </a:rPr>
              <a:t>Saturday Math Academy (High School)</a:t>
            </a:r>
          </a:p>
          <a:p>
            <a:pPr>
              <a:buFont typeface="Wingdings" charset="2"/>
              <a:buChar char="ü"/>
            </a:pPr>
            <a:r>
              <a:rPr lang="en-US" sz="2800" b="1" dirty="0" smtClean="0">
                <a:latin typeface="Baskerville Old Face"/>
                <a:cs typeface="Baskerville Old Face"/>
              </a:rPr>
              <a:t>Coach, Beginning Teacher Induction Program</a:t>
            </a:r>
          </a:p>
          <a:p>
            <a:pPr>
              <a:buFont typeface="Wingdings" charset="2"/>
              <a:buChar char="ü"/>
            </a:pPr>
            <a:r>
              <a:rPr lang="en-US" sz="2800" b="1" dirty="0" smtClean="0">
                <a:latin typeface="Baskerville Old Face"/>
                <a:cs typeface="Baskerville Old Face"/>
              </a:rPr>
              <a:t>Lead scorer CAASPP, ETS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25926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472487" cy="1417638"/>
          </a:xfrm>
        </p:spPr>
        <p:txBody>
          <a:bodyPr/>
          <a:lstStyle/>
          <a:p>
            <a:pPr algn="ctr"/>
            <a:r>
              <a:rPr lang="en-US" sz="4400" b="1" dirty="0" smtClean="0">
                <a:solidFill>
                  <a:schemeClr val="tx1"/>
                </a:solidFill>
                <a:latin typeface="Baskerville Old Face"/>
                <a:cs typeface="Baskerville Old Face"/>
              </a:rPr>
              <a:t>Why do I </a:t>
            </a:r>
            <a:r>
              <a:rPr lang="en-US" sz="4400" b="1" dirty="0">
                <a:solidFill>
                  <a:schemeClr val="tx1"/>
                </a:solidFill>
                <a:latin typeface="Baskerville Old Face"/>
                <a:cs typeface="Baskerville Old Face"/>
              </a:rPr>
              <a:t>h</a:t>
            </a:r>
            <a:r>
              <a:rPr lang="en-US" sz="4400" b="1" dirty="0" smtClean="0">
                <a:solidFill>
                  <a:schemeClr val="tx1"/>
                </a:solidFill>
                <a:latin typeface="Baskerville Old Face"/>
                <a:cs typeface="Baskerville Old Face"/>
              </a:rPr>
              <a:t>ave </a:t>
            </a:r>
            <a:r>
              <a:rPr lang="en-US" sz="4400" b="1" dirty="0">
                <a:solidFill>
                  <a:schemeClr val="tx1"/>
                </a:solidFill>
                <a:latin typeface="Baskerville Old Face"/>
                <a:cs typeface="Baskerville Old Face"/>
              </a:rPr>
              <a:t>t</a:t>
            </a:r>
            <a:r>
              <a:rPr lang="en-US" sz="4400" b="1" dirty="0" smtClean="0">
                <a:solidFill>
                  <a:schemeClr val="tx1"/>
                </a:solidFill>
                <a:latin typeface="Baskerville Old Face"/>
                <a:cs typeface="Baskerville Old Face"/>
              </a:rPr>
              <a:t>o </a:t>
            </a:r>
            <a:r>
              <a:rPr lang="en-US" sz="4400" b="1" dirty="0">
                <a:solidFill>
                  <a:schemeClr val="tx1"/>
                </a:solidFill>
                <a:latin typeface="Baskerville Old Face"/>
                <a:cs typeface="Baskerville Old Face"/>
              </a:rPr>
              <a:t>l</a:t>
            </a:r>
            <a:r>
              <a:rPr lang="en-US" sz="4400" b="1" dirty="0" smtClean="0">
                <a:solidFill>
                  <a:schemeClr val="tx1"/>
                </a:solidFill>
                <a:latin typeface="Baskerville Old Face"/>
                <a:cs typeface="Baskerville Old Face"/>
              </a:rPr>
              <a:t>earn </a:t>
            </a:r>
            <a:r>
              <a:rPr lang="en-US" sz="4400" b="1" dirty="0">
                <a:solidFill>
                  <a:schemeClr val="tx1"/>
                </a:solidFill>
                <a:latin typeface="Baskerville Old Face"/>
                <a:cs typeface="Baskerville Old Face"/>
              </a:rPr>
              <a:t>m</a:t>
            </a:r>
            <a:r>
              <a:rPr lang="en-US" sz="4400" b="1" dirty="0" smtClean="0">
                <a:solidFill>
                  <a:schemeClr val="tx1"/>
                </a:solidFill>
                <a:latin typeface="Baskerville Old Face"/>
                <a:cs typeface="Baskerville Old Face"/>
              </a:rPr>
              <a:t>ath?</a:t>
            </a:r>
            <a:endParaRPr lang="en-US" sz="4400" b="1" dirty="0">
              <a:solidFill>
                <a:schemeClr val="tx1"/>
              </a:solidFill>
              <a:latin typeface="Baskerville Old Face"/>
              <a:cs typeface="Baskerville Old Face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18966" r="23621"/>
          <a:stretch/>
        </p:blipFill>
        <p:spPr>
          <a:xfrm>
            <a:off x="378372" y="1546170"/>
            <a:ext cx="1749972" cy="14954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6413" y="1690852"/>
            <a:ext cx="1949669" cy="1462252"/>
          </a:xfrm>
          <a:prstGeom prst="rect">
            <a:avLst/>
          </a:prstGeom>
        </p:spPr>
      </p:pic>
      <p:pic>
        <p:nvPicPr>
          <p:cNvPr id="2056" name="Picture 8" descr="http://ecx.images-amazon.com/images/I/51RfMNpn3kL._SX394_BO1,204,203,200_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80" t="19072" r="1254" b="1990"/>
          <a:stretch/>
        </p:blipFill>
        <p:spPr bwMode="auto">
          <a:xfrm>
            <a:off x="5817476" y="1435812"/>
            <a:ext cx="1986455" cy="263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s://cdbarrera21.files.wordpress.com/2010/04/student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97"/>
          <a:stretch/>
        </p:blipFill>
        <p:spPr bwMode="auto">
          <a:xfrm>
            <a:off x="83208" y="3806320"/>
            <a:ext cx="2490346" cy="2452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https://phlurbsem2011.files.wordpress.com/2011/05/438107-royalty-free-rf-clip-art-illustration-of-a-mischievous-cartoon-school-boy-throwing-paper-planes-in-class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6139" y="3398680"/>
            <a:ext cx="2600207" cy="2860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media1.s-nbcnews.com/i/MSNBC/Components/ArtAndPhoto-Fronts/HEALTH/Illustrations/HLG_Curse_Relief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6789" y="4957011"/>
            <a:ext cx="2796225" cy="1569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40052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7769412" cy="1524000"/>
          </a:xfrm>
        </p:spPr>
        <p:txBody>
          <a:bodyPr/>
          <a:lstStyle/>
          <a:p>
            <a:pPr algn="ctr"/>
            <a:r>
              <a:rPr lang="en-US" sz="4400" b="1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Student’s </a:t>
            </a:r>
            <a:r>
              <a:rPr lang="en-US" sz="4400" b="1" dirty="0">
                <a:solidFill>
                  <a:schemeClr val="tx1"/>
                </a:solidFill>
                <a:latin typeface="Baskerville Old Face" panose="02020602080505020303" pitchFamily="18" charset="0"/>
              </a:rPr>
              <a:t>d</a:t>
            </a:r>
            <a:r>
              <a:rPr lang="en-US" sz="4400" b="1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isposition</a:t>
            </a:r>
            <a:endParaRPr lang="en-US" sz="4400" b="1" dirty="0">
              <a:solidFill>
                <a:schemeClr val="tx1"/>
              </a:solidFill>
              <a:latin typeface="Baskerville Old Face"/>
              <a:cs typeface="Baskerville Old Face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38619" y="1164921"/>
            <a:ext cx="6319381" cy="7530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aseline="-25000" dirty="0" smtClean="0">
                <a:solidFill>
                  <a:srgbClr val="FFC000"/>
                </a:solidFill>
                <a:latin typeface="Baskerville Old Face" panose="02020602080505020303" pitchFamily="18" charset="0"/>
              </a:rPr>
              <a:t>  </a:t>
            </a:r>
            <a:r>
              <a:rPr lang="en-US" dirty="0">
                <a:solidFill>
                  <a:srgbClr val="FFC000"/>
                </a:solidFill>
                <a:latin typeface="Baskerville Old Face" panose="02020602080505020303" pitchFamily="18" charset="0"/>
              </a:rPr>
              <a:t/>
            </a:r>
            <a:br>
              <a:rPr lang="en-US" dirty="0">
                <a:solidFill>
                  <a:srgbClr val="FFC000"/>
                </a:solidFill>
                <a:latin typeface="Baskerville Old Face" panose="02020602080505020303" pitchFamily="18" charset="0"/>
              </a:rPr>
            </a:br>
            <a:endParaRPr lang="en-US" sz="4000" dirty="0"/>
          </a:p>
        </p:txBody>
      </p:sp>
      <p:sp>
        <p:nvSpPr>
          <p:cNvPr id="5" name="Cloud 4"/>
          <p:cNvSpPr/>
          <p:nvPr/>
        </p:nvSpPr>
        <p:spPr bwMode="auto">
          <a:xfrm>
            <a:off x="104588" y="4443275"/>
            <a:ext cx="4076263" cy="2389406"/>
          </a:xfrm>
          <a:prstGeom prst="cloud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Baskerville Old Face"/>
                <a:cs typeface="Baskerville Old Face"/>
              </a:rPr>
              <a:t>Why do we have to learn this x and y stuff,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Baskerville Old Face"/>
                <a:cs typeface="Baskerville Old Face"/>
              </a:rPr>
              <a:t> will we ever use this?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Baskerville Old Face"/>
              <a:cs typeface="Baskerville Old Face"/>
            </a:endParaRPr>
          </a:p>
        </p:txBody>
      </p:sp>
      <p:sp>
        <p:nvSpPr>
          <p:cNvPr id="6" name="Cloud 5"/>
          <p:cNvSpPr/>
          <p:nvPr/>
        </p:nvSpPr>
        <p:spPr bwMode="auto">
          <a:xfrm>
            <a:off x="1258048" y="2017832"/>
            <a:ext cx="3911600" cy="2389406"/>
          </a:xfrm>
          <a:prstGeom prst="cloud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Baskerville Old Face"/>
                <a:cs typeface="Baskerville Old Face"/>
              </a:rPr>
              <a:t>Math is too hard and this new math…. Don’t even talk about it!</a:t>
            </a:r>
          </a:p>
        </p:txBody>
      </p:sp>
      <p:sp>
        <p:nvSpPr>
          <p:cNvPr id="7" name="Cloud 6"/>
          <p:cNvSpPr/>
          <p:nvPr/>
        </p:nvSpPr>
        <p:spPr bwMode="auto">
          <a:xfrm>
            <a:off x="50953" y="1260657"/>
            <a:ext cx="2091766" cy="1264980"/>
          </a:xfrm>
          <a:prstGeom prst="cloud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Baskerville Old Face"/>
                <a:cs typeface="Baskerville Old Face"/>
              </a:rPr>
              <a:t>I HATE</a:t>
            </a:r>
          </a:p>
          <a:p>
            <a:pPr algn="ctr"/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Baskerville Old Face"/>
                <a:cs typeface="Baskerville Old Face"/>
              </a:rPr>
              <a:t>Math!!!!!</a:t>
            </a:r>
          </a:p>
        </p:txBody>
      </p:sp>
      <p:sp>
        <p:nvSpPr>
          <p:cNvPr id="8" name="Cloud 7"/>
          <p:cNvSpPr/>
          <p:nvPr/>
        </p:nvSpPr>
        <p:spPr bwMode="auto">
          <a:xfrm>
            <a:off x="5249092" y="1981790"/>
            <a:ext cx="3217815" cy="2389406"/>
          </a:xfrm>
          <a:prstGeom prst="cloud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Baskerville Old Face"/>
                <a:cs typeface="Baskerville Old Face"/>
              </a:rPr>
              <a:t>Math is boring! David did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Baskerville Old Face"/>
                <a:cs typeface="Baskerville Old Face"/>
              </a:rPr>
              <a:t> this and </a:t>
            </a:r>
            <a:r>
              <a:rPr lang="en-US" sz="2400" dirty="0">
                <a:solidFill>
                  <a:schemeClr val="bg1"/>
                </a:solidFill>
                <a:latin typeface="Baskerville Old Face"/>
                <a:cs typeface="Baskerville Old Face"/>
              </a:rPr>
              <a:t>S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Baskerville Old Face"/>
                <a:cs typeface="Baskerville Old Face"/>
              </a:rPr>
              <a:t>ara did that….really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Baskerville Old Face"/>
              <a:cs typeface="Baskerville Old Face"/>
            </a:endParaRPr>
          </a:p>
        </p:txBody>
      </p:sp>
      <p:sp>
        <p:nvSpPr>
          <p:cNvPr id="9" name="Cloud 8"/>
          <p:cNvSpPr/>
          <p:nvPr/>
        </p:nvSpPr>
        <p:spPr bwMode="auto">
          <a:xfrm>
            <a:off x="4428668" y="4724382"/>
            <a:ext cx="3720352" cy="1827193"/>
          </a:xfrm>
          <a:prstGeom prst="cloud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Baskerville Old Face"/>
                <a:cs typeface="Baskerville Old Face"/>
              </a:rPr>
              <a:t>Math is the only reason that I don’t have a 4.0 GPA</a:t>
            </a:r>
          </a:p>
        </p:txBody>
      </p:sp>
    </p:spTree>
    <p:extLst>
      <p:ext uri="{BB962C8B-B14F-4D97-AF65-F5344CB8AC3E}">
        <p14:creationId xmlns:p14="http://schemas.microsoft.com/office/powerpoint/2010/main" val="3783930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62" y="0"/>
            <a:ext cx="8355724" cy="1417638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Growth mindset</a:t>
            </a:r>
            <a:endParaRPr lang="en-US" b="1" dirty="0">
              <a:solidFill>
                <a:schemeClr val="tx1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062" y="1600200"/>
            <a:ext cx="8355724" cy="4800600"/>
          </a:xfrm>
        </p:spPr>
        <p:txBody>
          <a:bodyPr>
            <a:normAutofit/>
          </a:bodyPr>
          <a:lstStyle/>
          <a:p>
            <a:pPr indent="-342900">
              <a:buFont typeface="Wingdings" charset="2"/>
              <a:buChar char="ü"/>
            </a:pPr>
            <a:r>
              <a:rPr lang="en-US" sz="2800" dirty="0">
                <a:latin typeface="Baskerville Old Face"/>
                <a:cs typeface="Baskerville Old Face"/>
              </a:rPr>
              <a:t>All human capabilities can be developed</a:t>
            </a:r>
          </a:p>
          <a:p>
            <a:pPr indent="-342900">
              <a:buFont typeface="Wingdings" charset="2"/>
              <a:buChar char="ü"/>
            </a:pPr>
            <a:r>
              <a:rPr lang="en-US" sz="2800" dirty="0">
                <a:latin typeface="Baskerville Old Face"/>
                <a:cs typeface="Baskerville Old Face"/>
              </a:rPr>
              <a:t>Every child has a certain area of expertise and an area of growth</a:t>
            </a:r>
          </a:p>
          <a:p>
            <a:pPr indent="-342900">
              <a:buFont typeface="Wingdings" charset="2"/>
              <a:buChar char="ü"/>
            </a:pPr>
            <a:r>
              <a:rPr lang="en-US" sz="2800" dirty="0">
                <a:latin typeface="Baskerville Old Face"/>
                <a:cs typeface="Baskerville Old Face"/>
              </a:rPr>
              <a:t>Use the area of expertise to work on the area of growth</a:t>
            </a:r>
          </a:p>
          <a:p>
            <a:pPr indent="-342900">
              <a:buFont typeface="Wingdings" charset="2"/>
              <a:buChar char="ü"/>
            </a:pPr>
            <a:r>
              <a:rPr lang="en-US" sz="2800" dirty="0">
                <a:latin typeface="Baskerville Old Face"/>
                <a:cs typeface="Baskerville Old Face"/>
              </a:rPr>
              <a:t>Don’t underestimate the talent or intelligence of young minds</a:t>
            </a:r>
          </a:p>
          <a:p>
            <a:pPr indent="-342900">
              <a:buFont typeface="Wingdings" charset="2"/>
              <a:buChar char="ü"/>
            </a:pPr>
            <a:r>
              <a:rPr lang="en-US" sz="2800" dirty="0">
                <a:latin typeface="Baskerville Old Face"/>
                <a:cs typeface="Baskerville Old Face"/>
              </a:rPr>
              <a:t>Humor will get you through the most difficult days</a:t>
            </a:r>
          </a:p>
          <a:p>
            <a:endParaRPr lang="en-US" dirty="0"/>
          </a:p>
        </p:txBody>
      </p:sp>
      <p:pic>
        <p:nvPicPr>
          <p:cNvPr id="1026" name="Picture 2" descr="http://cdn.mysitemyway.com/etc-mysitemyway/icons/legacy-previews/icons/high-resolution-dark-blue-denim-jeans-icons-sports-hobbies/045832-high-resolution-dark-blue-denim-jeans-icon-sports-hobbies-fishing-hook-sc4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0638" y="4000500"/>
            <a:ext cx="2773362" cy="2773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53154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0"/>
            <a:ext cx="8454189" cy="2065283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/>
            </a:r>
            <a:br>
              <a:rPr lang="en-US" b="1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</a:br>
            <a:r>
              <a:rPr lang="en-US" b="1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Activity #1</a:t>
            </a:r>
            <a:br>
              <a:rPr lang="en-US" b="1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</a:br>
            <a:r>
              <a:rPr lang="en-US" b="1" u="sng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Concept of Denominators</a:t>
            </a:r>
            <a:r>
              <a:rPr lang="en-US" b="1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/>
            </a:r>
            <a:br>
              <a:rPr lang="en-US" b="1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</a:br>
            <a:endParaRPr lang="en-US" b="1" dirty="0">
              <a:solidFill>
                <a:schemeClr val="tx1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" y="2065283"/>
            <a:ext cx="8454189" cy="4672401"/>
          </a:xfrm>
        </p:spPr>
        <p:txBody>
          <a:bodyPr>
            <a:normAutofit lnSpcReduction="10000"/>
          </a:bodyPr>
          <a:lstStyle/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en-US" altLang="en-US" sz="2800" b="1" dirty="0" smtClean="0">
                <a:solidFill>
                  <a:srgbClr val="000000"/>
                </a:solidFill>
                <a:latin typeface="Baskerville Old Face" panose="02020602080505020303" pitchFamily="18" charset="0"/>
              </a:rPr>
              <a:t>There are three tables in a classroom. Table</a:t>
            </a:r>
            <a:r>
              <a:rPr lang="en-US" altLang="en-US" sz="2800" b="1" dirty="0">
                <a:solidFill>
                  <a:srgbClr val="000000"/>
                </a:solidFill>
                <a:latin typeface="Baskerville Old Face" panose="02020602080505020303" pitchFamily="18" charset="0"/>
              </a:rPr>
              <a:t> 1 has one block of chocolate on it, table 2 has two blocks of chocolate on it </a:t>
            </a:r>
            <a:r>
              <a:rPr lang="en-US" altLang="en-US" sz="2800" b="1" dirty="0" smtClean="0">
                <a:solidFill>
                  <a:srgbClr val="000000"/>
                </a:solidFill>
                <a:latin typeface="Baskerville Old Face" panose="02020602080505020303" pitchFamily="18" charset="0"/>
              </a:rPr>
              <a:t>and, </a:t>
            </a:r>
            <a:r>
              <a:rPr lang="en-US" altLang="en-US" sz="2800" b="1" dirty="0">
                <a:solidFill>
                  <a:srgbClr val="000000"/>
                </a:solidFill>
                <a:latin typeface="Baskerville Old Face" panose="02020602080505020303" pitchFamily="18" charset="0"/>
              </a:rPr>
              <a:t>table 3 has three blocks of chocolate on it.</a:t>
            </a:r>
            <a:endParaRPr lang="en-US" altLang="en-US" sz="2800" b="1" dirty="0">
              <a:latin typeface="Baskerville Old Face" panose="02020602080505020303" pitchFamily="18" charset="0"/>
            </a:endParaRP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en-US" altLang="en-US" sz="2800" b="1" dirty="0" smtClean="0">
                <a:solidFill>
                  <a:srgbClr val="000000"/>
                </a:solidFill>
                <a:latin typeface="Baskerville Old Face" panose="02020602080505020303" pitchFamily="18" charset="0"/>
              </a:rPr>
              <a:t>Students are </a:t>
            </a:r>
            <a:r>
              <a:rPr lang="en-US" altLang="en-US" sz="2800" b="1" dirty="0">
                <a:solidFill>
                  <a:srgbClr val="000000"/>
                </a:solidFill>
                <a:latin typeface="Baskerville Old Face" panose="02020602080505020303" pitchFamily="18" charset="0"/>
              </a:rPr>
              <a:t>all lined up ready to go in and eat the chocolate. These children are allowed to come in one at a </a:t>
            </a:r>
            <a:r>
              <a:rPr lang="en-US" altLang="en-US" sz="2800" b="1" dirty="0" smtClean="0">
                <a:solidFill>
                  <a:srgbClr val="000000"/>
                </a:solidFill>
                <a:latin typeface="Baskerville Old Face" panose="02020602080505020303" pitchFamily="18" charset="0"/>
              </a:rPr>
              <a:t>time. Chocolate </a:t>
            </a:r>
            <a:r>
              <a:rPr lang="en-US" altLang="en-US" sz="2800" b="1" dirty="0">
                <a:solidFill>
                  <a:srgbClr val="000000"/>
                </a:solidFill>
                <a:latin typeface="Baskerville Old Face" panose="02020602080505020303" pitchFamily="18" charset="0"/>
              </a:rPr>
              <a:t>on the table </a:t>
            </a:r>
            <a:r>
              <a:rPr lang="en-US" altLang="en-US" sz="2800" b="1" dirty="0" smtClean="0">
                <a:solidFill>
                  <a:srgbClr val="000000"/>
                </a:solidFill>
                <a:latin typeface="Baskerville Old Face" panose="02020602080505020303" pitchFamily="18" charset="0"/>
              </a:rPr>
              <a:t>is shared equally among the number of students sitting at the table. </a:t>
            </a:r>
            <a:r>
              <a:rPr lang="en-US" sz="2800" b="1" dirty="0">
                <a:latin typeface="Baskerville Old Face" panose="02020602080505020303" pitchFamily="18" charset="0"/>
              </a:rPr>
              <a:t>However, the chocolate is not shared out until all the children are in the room 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en-US" altLang="en-US" sz="2800" b="1" dirty="0" smtClean="0">
                <a:solidFill>
                  <a:srgbClr val="000000"/>
                </a:solidFill>
                <a:latin typeface="Baskerville Old Face" panose="02020602080505020303" pitchFamily="18" charset="0"/>
              </a:rPr>
              <a:t>When </a:t>
            </a:r>
            <a:r>
              <a:rPr lang="en-US" altLang="en-US" sz="2800" b="1" dirty="0">
                <a:solidFill>
                  <a:srgbClr val="000000"/>
                </a:solidFill>
                <a:latin typeface="Baskerville Old Face" panose="02020602080505020303" pitchFamily="18" charset="0"/>
              </a:rPr>
              <a:t>a child enters the </a:t>
            </a:r>
            <a:r>
              <a:rPr lang="en-US" altLang="en-US" sz="2800" b="1" dirty="0" smtClean="0">
                <a:solidFill>
                  <a:srgbClr val="000000"/>
                </a:solidFill>
                <a:latin typeface="Baskerville Old Face" panose="02020602080505020303" pitchFamily="18" charset="0"/>
              </a:rPr>
              <a:t>room, what is he thinking???</a:t>
            </a:r>
            <a:endParaRPr lang="en-US" altLang="en-US" sz="2800" b="1" dirty="0">
              <a:latin typeface="Baskerville Old Face" panose="02020602080505020303" pitchFamily="18" charset="0"/>
            </a:endParaRP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endParaRPr lang="en-US" altLang="en-US" sz="2400" b="1" i="1" dirty="0" smtClean="0">
              <a:solidFill>
                <a:srgbClr val="000000"/>
              </a:solidFill>
              <a:latin typeface="Baskerville Old Face" panose="02020602080505020303" pitchFamily="18" charset="0"/>
            </a:endParaRP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30607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0"/>
            <a:ext cx="8454189" cy="1122947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Activity # 1 ( Continued)</a:t>
            </a:r>
            <a:endParaRPr lang="en-US" b="1" dirty="0">
              <a:solidFill>
                <a:schemeClr val="tx1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22947"/>
            <a:ext cx="8454188" cy="5614737"/>
          </a:xfrm>
        </p:spPr>
        <p:txBody>
          <a:bodyPr/>
          <a:lstStyle/>
          <a:p>
            <a:endParaRPr lang="en-US" sz="5400" dirty="0" smtClean="0">
              <a:latin typeface="Baskerville Old Face" panose="02020602080505020303" pitchFamily="18" charset="0"/>
            </a:endParaRP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114300" indent="0">
              <a:buNone/>
            </a:pPr>
            <a:r>
              <a:rPr lang="en-US" sz="3200" b="1" dirty="0" smtClean="0">
                <a:latin typeface="Baskerville Old Face" panose="02020602080505020303" pitchFamily="18" charset="0"/>
              </a:rPr>
              <a:t>Let’s figure this out</a:t>
            </a:r>
            <a:endParaRPr lang="en-US" sz="3200" b="1" dirty="0">
              <a:latin typeface="Baskerville Old Face" panose="02020602080505020303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122947"/>
            <a:ext cx="83084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b="1" i="1" dirty="0" smtClean="0">
                <a:solidFill>
                  <a:srgbClr val="000000"/>
                </a:solidFill>
                <a:latin typeface="Baskerville Old Face" panose="02020602080505020303" pitchFamily="18" charset="0"/>
              </a:rPr>
              <a:t>“</a:t>
            </a:r>
            <a:r>
              <a:rPr lang="en-US" altLang="en-US" sz="3200" b="1" dirty="0" smtClean="0">
                <a:solidFill>
                  <a:srgbClr val="000000"/>
                </a:solidFill>
                <a:latin typeface="Baskerville Old Face" panose="02020602080505020303" pitchFamily="18" charset="0"/>
              </a:rPr>
              <a:t>If the </a:t>
            </a:r>
            <a:r>
              <a:rPr lang="en-US" altLang="en-US" sz="3200" b="1" dirty="0">
                <a:solidFill>
                  <a:srgbClr val="000000"/>
                </a:solidFill>
                <a:latin typeface="Baskerville Old Face" panose="02020602080505020303" pitchFamily="18" charset="0"/>
              </a:rPr>
              <a:t>chocolate on the table I sit at is to be shared out equally when I sit down, which would be the best table to sit at?"</a:t>
            </a:r>
            <a:endParaRPr lang="en-US" altLang="en-US" sz="3200" dirty="0">
              <a:latin typeface="Baskerville Old Face" panose="0202060208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3631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Activity # 1 (Continued)</a:t>
            </a:r>
            <a:endParaRPr lang="en-US" b="1" dirty="0">
              <a:solidFill>
                <a:schemeClr val="tx1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92772"/>
            <a:ext cx="8434552" cy="5108028"/>
          </a:xfrm>
        </p:spPr>
        <p:txBody>
          <a:bodyPr>
            <a:normAutofit fontScale="77500" lnSpcReduction="20000"/>
          </a:bodyPr>
          <a:lstStyle/>
          <a:p>
            <a:pPr marL="114300" lvl="0" indent="0" eaLnBrk="0" fontAlgn="base" hangingPunct="0">
              <a:buNone/>
            </a:pPr>
            <a:r>
              <a:rPr lang="en-US" sz="4500" b="1" dirty="0">
                <a:latin typeface="Baskerville Old Face" panose="02020602080505020303" pitchFamily="18" charset="0"/>
              </a:rPr>
              <a:t>W</a:t>
            </a:r>
            <a:r>
              <a:rPr lang="en-US" sz="4500" b="1" dirty="0" smtClean="0">
                <a:latin typeface="Baskerville Old Face" panose="02020602080505020303" pitchFamily="18" charset="0"/>
              </a:rPr>
              <a:t>hen </a:t>
            </a:r>
            <a:r>
              <a:rPr lang="en-US" sz="4500" b="1" dirty="0">
                <a:latin typeface="Baskerville Old Face" panose="02020602080505020303" pitchFamily="18" charset="0"/>
              </a:rPr>
              <a:t>the </a:t>
            </a:r>
            <a:r>
              <a:rPr lang="en-US" sz="4500" b="1" dirty="0" smtClean="0">
                <a:latin typeface="Baskerville Old Face" panose="02020602080505020303" pitchFamily="18" charset="0"/>
              </a:rPr>
              <a:t>student </a:t>
            </a:r>
            <a:r>
              <a:rPr lang="en-US" sz="4500" b="1" dirty="0">
                <a:latin typeface="Baskerville Old Face" panose="02020602080505020303" pitchFamily="18" charset="0"/>
              </a:rPr>
              <a:t>number </a:t>
            </a:r>
            <a:r>
              <a:rPr lang="en-US" sz="4500" b="1" dirty="0" smtClean="0">
                <a:latin typeface="Baskerville Old Face" panose="02020602080505020303" pitchFamily="18" charset="0"/>
              </a:rPr>
              <a:t>10</a:t>
            </a:r>
            <a:r>
              <a:rPr lang="en-US" sz="4500" b="1" dirty="0">
                <a:latin typeface="Baskerville Old Face" panose="02020602080505020303" pitchFamily="18" charset="0"/>
              </a:rPr>
              <a:t> comes into the room,  they </a:t>
            </a:r>
            <a:r>
              <a:rPr lang="en-US" sz="4500" b="1" dirty="0" smtClean="0">
                <a:latin typeface="Baskerville Old Face" panose="02020602080505020303" pitchFamily="18" charset="0"/>
              </a:rPr>
              <a:t>see:</a:t>
            </a:r>
          </a:p>
          <a:p>
            <a:pPr marL="114300" lvl="0" indent="0" eaLnBrk="0" fontAlgn="base" hangingPunct="0">
              <a:buNone/>
            </a:pPr>
            <a:r>
              <a:rPr lang="en-US" sz="4500" b="1" dirty="0">
                <a:latin typeface="Baskerville Old Face" panose="02020602080505020303" pitchFamily="18" charset="0"/>
              </a:rPr>
              <a:t>3 people at table 1</a:t>
            </a:r>
          </a:p>
          <a:p>
            <a:pPr marL="114300" lvl="0" indent="0" eaLnBrk="0" fontAlgn="base" hangingPunct="0">
              <a:buNone/>
            </a:pPr>
            <a:r>
              <a:rPr lang="en-US" sz="4500" b="1" dirty="0">
                <a:latin typeface="Baskerville Old Face" panose="02020602080505020303" pitchFamily="18" charset="0"/>
              </a:rPr>
              <a:t>3 people at table 2</a:t>
            </a:r>
          </a:p>
          <a:p>
            <a:pPr marL="114300" lvl="0" indent="0" eaLnBrk="0" fontAlgn="base" hangingPunct="0">
              <a:buNone/>
            </a:pPr>
            <a:r>
              <a:rPr lang="en-US" sz="4500" b="1" dirty="0">
                <a:latin typeface="Baskerville Old Face" panose="02020602080505020303" pitchFamily="18" charset="0"/>
              </a:rPr>
              <a:t>3 people at table 3</a:t>
            </a:r>
          </a:p>
          <a:p>
            <a:pPr marL="114300" indent="0" eaLnBrk="0" fontAlgn="base" hangingPunct="0">
              <a:buNone/>
            </a:pPr>
            <a:r>
              <a:rPr lang="en-US" sz="4500" b="1" dirty="0">
                <a:latin typeface="Baskerville Old Face" panose="02020602080505020303" pitchFamily="18" charset="0"/>
              </a:rPr>
              <a:t>So, what will be the different scenario if </a:t>
            </a:r>
            <a:r>
              <a:rPr lang="en-US" sz="4500" b="1" dirty="0" smtClean="0">
                <a:latin typeface="Baskerville Old Face" panose="02020602080505020303" pitchFamily="18" charset="0"/>
              </a:rPr>
              <a:t>student #10 </a:t>
            </a:r>
            <a:r>
              <a:rPr lang="en-US" sz="4500" b="1" dirty="0">
                <a:latin typeface="Baskerville Old Face" panose="02020602080505020303" pitchFamily="18" charset="0"/>
              </a:rPr>
              <a:t>goes to </a:t>
            </a:r>
          </a:p>
          <a:p>
            <a:pPr eaLnBrk="0" fontAlgn="base" hangingPunct="0">
              <a:buFont typeface="Wingdings" panose="05000000000000000000" pitchFamily="2" charset="2"/>
              <a:buChar char="ü"/>
            </a:pPr>
            <a:r>
              <a:rPr lang="en-US" sz="4500" b="1" i="1" dirty="0">
                <a:latin typeface="Baskerville Old Face" panose="02020602080505020303" pitchFamily="18" charset="0"/>
              </a:rPr>
              <a:t>table </a:t>
            </a:r>
            <a:r>
              <a:rPr lang="en-US" sz="4500" b="1" dirty="0">
                <a:latin typeface="Baskerville Old Face" panose="02020602080505020303" pitchFamily="18" charset="0"/>
              </a:rPr>
              <a:t>1</a:t>
            </a:r>
            <a:r>
              <a:rPr lang="en-US" sz="4500" b="1" i="1" dirty="0">
                <a:latin typeface="Baskerville Old Face" panose="02020602080505020303" pitchFamily="18" charset="0"/>
              </a:rPr>
              <a:t> </a:t>
            </a:r>
            <a:endParaRPr lang="en-US" sz="4500" b="1" dirty="0">
              <a:latin typeface="Baskerville Old Face" panose="02020602080505020303" pitchFamily="18" charset="0"/>
            </a:endParaRPr>
          </a:p>
          <a:p>
            <a:pPr lvl="0" eaLnBrk="0" fontAlgn="base" hangingPunct="0">
              <a:buFont typeface="Wingdings" panose="05000000000000000000" pitchFamily="2" charset="2"/>
              <a:buChar char="ü"/>
            </a:pPr>
            <a:r>
              <a:rPr lang="en-US" sz="4500" b="1" i="1" dirty="0">
                <a:latin typeface="Baskerville Old Face" panose="02020602080505020303" pitchFamily="18" charset="0"/>
              </a:rPr>
              <a:t>table </a:t>
            </a:r>
            <a:r>
              <a:rPr lang="en-US" sz="4500" b="1" dirty="0">
                <a:latin typeface="Baskerville Old Face" panose="02020602080505020303" pitchFamily="18" charset="0"/>
              </a:rPr>
              <a:t>2</a:t>
            </a:r>
            <a:r>
              <a:rPr lang="en-US" sz="4500" b="1" i="1" dirty="0">
                <a:latin typeface="Baskerville Old Face" panose="02020602080505020303" pitchFamily="18" charset="0"/>
              </a:rPr>
              <a:t> </a:t>
            </a:r>
            <a:endParaRPr lang="en-US" sz="4500" b="1" dirty="0">
              <a:latin typeface="Baskerville Old Face" panose="02020602080505020303" pitchFamily="18" charset="0"/>
            </a:endParaRPr>
          </a:p>
          <a:p>
            <a:pPr lvl="0" eaLnBrk="0" fontAlgn="base" hangingPunct="0">
              <a:buFont typeface="Wingdings" panose="05000000000000000000" pitchFamily="2" charset="2"/>
              <a:buChar char="ü"/>
            </a:pPr>
            <a:r>
              <a:rPr lang="en-US" sz="4500" b="1" i="1" dirty="0">
                <a:latin typeface="Baskerville Old Face" panose="02020602080505020303" pitchFamily="18" charset="0"/>
              </a:rPr>
              <a:t>table </a:t>
            </a:r>
            <a:r>
              <a:rPr lang="en-US" sz="4500" b="1" dirty="0">
                <a:latin typeface="Baskerville Old Face" panose="02020602080505020303" pitchFamily="18" charset="0"/>
              </a:rPr>
              <a:t>3</a:t>
            </a:r>
          </a:p>
          <a:p>
            <a:pPr eaLnBrk="0" fontAlgn="base" hangingPunct="0"/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33685035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Adjacency.thmx</Template>
  <TotalTime>8707</TotalTime>
  <Words>556</Words>
  <Application>Microsoft Macintosh PowerPoint</Application>
  <PresentationFormat>On-screen Show (4:3)</PresentationFormat>
  <Paragraphs>107</Paragraphs>
  <Slides>20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Adjacency</vt:lpstr>
      <vt:lpstr>  Fascinating world of  Fractions</vt:lpstr>
      <vt:lpstr>About me </vt:lpstr>
      <vt:lpstr>My current assignments</vt:lpstr>
      <vt:lpstr>Why do I have to learn math?</vt:lpstr>
      <vt:lpstr>Student’s disposition</vt:lpstr>
      <vt:lpstr>Growth mindset</vt:lpstr>
      <vt:lpstr> Activity #1 Concept of Denominators </vt:lpstr>
      <vt:lpstr>Activity # 1 ( Continued)</vt:lpstr>
      <vt:lpstr>Activity # 1 (Continued)</vt:lpstr>
      <vt:lpstr>Activity #1</vt:lpstr>
      <vt:lpstr> Activity # 2 ( Concept of Part/Whole) </vt:lpstr>
      <vt:lpstr>Activity #2</vt:lpstr>
      <vt:lpstr>Activity #2</vt:lpstr>
      <vt:lpstr>Activity #2</vt:lpstr>
      <vt:lpstr>Activity #2</vt:lpstr>
      <vt:lpstr>Activity # 3 Making Sense of Division and Multiplication</vt:lpstr>
      <vt:lpstr> Visually </vt:lpstr>
      <vt:lpstr>Numerically</vt:lpstr>
      <vt:lpstr>Real life situation </vt:lpstr>
      <vt:lpstr>Questions???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Making Math Meaningful M3</dc:title>
  <dc:creator>Deepika Srivastava</dc:creator>
  <cp:lastModifiedBy>Deepika Srivastava</cp:lastModifiedBy>
  <cp:revision>123</cp:revision>
  <dcterms:created xsi:type="dcterms:W3CDTF">2015-10-24T17:51:13Z</dcterms:created>
  <dcterms:modified xsi:type="dcterms:W3CDTF">2016-02-27T16:47:38Z</dcterms:modified>
</cp:coreProperties>
</file>